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лінко Анастасія Володимирівна" initials="ГАВ" lastIdx="1" clrIdx="0">
    <p:extLst>
      <p:ext uri="{19B8F6BF-5375-455C-9EA6-DF929625EA0E}">
        <p15:presenceInfo xmlns:p15="http://schemas.microsoft.com/office/powerpoint/2012/main" userId="S::Holinko.AV@pdpu.edu.ua::b2257169-53b5-4f75-b5e9-9105441b39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73961"/>
    <a:srgbClr val="D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2A3D-5F03-43F2-81D0-DE42BC7D9E2D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CEDA5-67CB-4D76-85D3-32E771FE6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5388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CEDA5-67CB-4D76-85D3-32E771FE6DBC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409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0DA64-6132-476A-B714-EE4144636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12C48D-88B8-4FC0-9BCA-122C6057C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B34A0-4E26-4C87-B161-266AA672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5E0BCC-CB5F-4BCA-8828-C9B0FC46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FF6DB0-92B0-4EA7-9F3E-B7143EC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89291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EA52-32DA-4083-908F-9DDE045D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C460D9-F435-4F8F-889C-0CB70189C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583E7-EE2A-4E85-8A29-2DC92E83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39B26B-96E0-49DC-A6AA-E2BA8F7F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E510D-A8C5-4EA0-8DC1-BF6E66B0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36044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C74247-F429-4F39-9507-DAB57897C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F4BC25-4849-452F-BD8C-1F5E6B857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8225EE-2308-4BE2-8C1A-474ECDC9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2D4EE-A6AF-4481-B0A7-12B79F40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923E4-7505-417A-A49D-C78CAE3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96028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70A00-1D1D-4320-9AD8-52E1C3B6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AEFAFF-3178-4496-A035-A9FAB209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376EE6-F87A-47AC-8AAF-970E8A9A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774423-F9DD-4F2F-8BE7-80239820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4C6F1A-E6FF-4FB3-B4FA-BE1AB773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73521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A13B0-AD68-46CD-91C7-3AACB89E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DB0D8C-8872-41B5-AD46-5E807BBF7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ADE37D-64DC-49B4-BAC9-B8AAC410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F594FD-88C3-4C38-BFBE-ED795154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42917-DA71-43E2-85A9-EE2A5555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7311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0AA5D-E886-4906-AE37-924C8129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1358F8-2008-4A88-8E39-B054CEF6A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F6419A-0697-46FF-84E8-7D5DCE5C4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926594-6BBC-4566-92CD-ED3F6872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BB868B-CEDF-43E3-BAB9-C719ADF9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C93C9E-F386-451B-88BF-68711144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4975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5AD67-DC87-4EA4-994D-7D7D4C18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082C10-C0B6-4923-8C3F-B6CABDDD6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D02330-70EB-4B56-B36E-32B697243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0CEF4E-FAFD-4FC6-89BA-8356DB7AC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32A40B-59A6-4AC7-B61E-750B6321F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18DCBD-6B08-4ACB-A8DC-92782C29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0470D6-EAE9-4A4F-87B6-4271735F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DAC557-2E91-4674-B97D-A2715B7A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1860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70B82-121D-48EB-815F-AEB826AE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60FBD5-ED65-4C09-9B0A-216756DF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2075B4-5B7A-4227-853D-329C7473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6445B1-6133-40BD-AA1C-313C366C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86547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BD9319-65F0-49CA-8CFB-3BD59497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E80926-BBF8-4B4B-845D-AACFF451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31D13-3BBD-463A-B321-C2592485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41113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80E1E-8E22-412D-B3CD-CB0BC563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5599-D75B-40E3-9E78-E6AB4B843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4C4789-375D-4248-80B2-F54D67B5A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A4C372-8304-422C-8BF2-51AC899D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98CF88-6CEA-4A63-816F-C70D1491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8CEECB-E1DB-4D12-99DC-C9DC6F1A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47702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69F00-ED79-449A-9A72-4BC1D084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29C055-FB0A-43C2-AF80-57002A215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235F8E-EEE4-4695-9E0D-C87E1301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9B9B6F-F7DF-4169-AB39-D2CBDDC9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7EBB4B-5AB4-47FF-959F-BAFEC3F5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B312B3-1DEB-4F9C-A384-EA881CF6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75529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BD4C8-DBE5-415D-8CF3-3AEBFCB4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530756-6477-46A2-9431-BDCF9BA6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1ACDA-A8A3-4B77-974C-A9CBFE21A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F59B-0181-4DA8-A1D8-47E2124F6A95}" type="datetimeFigureOut">
              <a:rPr lang="ru-UA" smtClean="0"/>
              <a:t>07.12.2020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5F7EB0-6355-4BE6-A744-D228836AE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3447D6-6EA7-4722-BF13-5B7523F40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F0C3A-64DD-457D-B212-E99AB67F37D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98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Aul5DYXh3Q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C4ACD-494E-42DB-A417-C7C65299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04784" cy="2306637"/>
          </a:xfrm>
        </p:spPr>
        <p:txBody>
          <a:bodyPr>
            <a:normAutofit/>
          </a:bodyPr>
          <a:lstStyle/>
          <a:p>
            <a:r>
              <a:rPr lang="uk-UA" sz="8800" b="1" i="1" dirty="0">
                <a:solidFill>
                  <a:srgbClr val="D60047"/>
                </a:solidFill>
              </a:rPr>
              <a:t>Моя школа</a:t>
            </a:r>
            <a:endParaRPr lang="ru-UA" sz="8800" b="1" i="1" dirty="0">
              <a:solidFill>
                <a:srgbClr val="D60047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B17FAD-6F4E-4303-9E31-4BBAD6123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425" y="407987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uk-UA" dirty="0"/>
              <a:t>Підготувала </a:t>
            </a:r>
          </a:p>
          <a:p>
            <a:pPr algn="r"/>
            <a:r>
              <a:rPr lang="uk-UA" dirty="0"/>
              <a:t>Студентка 1-го курсу</a:t>
            </a:r>
          </a:p>
          <a:p>
            <a:pPr algn="r"/>
            <a:r>
              <a:rPr lang="uk-UA" dirty="0"/>
              <a:t>фізико-математичного факультету</a:t>
            </a:r>
          </a:p>
          <a:p>
            <a:pPr algn="r"/>
            <a:r>
              <a:rPr lang="uk-UA" dirty="0"/>
              <a:t>Голінко Анастасія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013989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E2471-78BE-4ED3-AD49-CBF8BC8B6EE0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10</a:t>
            </a:r>
            <a:endParaRPr lang="ru-UA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A73931-B14B-479A-8148-74F60C2A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89255" y="-614212"/>
            <a:ext cx="1766050" cy="3570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B82CC7-6D28-48D0-B48A-693BA892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31173" y="2960649"/>
            <a:ext cx="2197003" cy="48850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00F88-47DB-40C6-803C-F02DBBAC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0" y="2053939"/>
            <a:ext cx="2869497" cy="4447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D1B61A-55F7-4A44-AEE2-B76E7486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68" y="287888"/>
            <a:ext cx="1770020" cy="17620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9395B7-FB72-4FED-A1BF-1BA744E61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0" y="251923"/>
            <a:ext cx="2869497" cy="16576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D25FB6-0B59-490E-B411-871BD48AB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59" y="2122379"/>
            <a:ext cx="2420023" cy="19807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0608705-D450-4C01-B304-8E59E1689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80" y="4277805"/>
            <a:ext cx="2632981" cy="21005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E3216EE-0B3F-4EF6-8710-B89ED1F7E0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51" y="251923"/>
            <a:ext cx="2493238" cy="1749737"/>
          </a:xfrm>
          <a:prstGeom prst="rect">
            <a:avLst/>
          </a:prstGeom>
        </p:spPr>
      </p:pic>
      <p:sp>
        <p:nvSpPr>
          <p:cNvPr id="25" name="Прямоугольник: усеченные противолежащие углы 24">
            <a:extLst>
              <a:ext uri="{FF2B5EF4-FFF2-40B4-BE49-F238E27FC236}">
                <a16:creationId xmlns:a16="http://schemas.microsoft.com/office/drawing/2014/main" id="{F447FB93-90E3-4A6D-B985-CBB0E76A297D}"/>
              </a:ext>
            </a:extLst>
          </p:cNvPr>
          <p:cNvSpPr/>
          <p:nvPr/>
        </p:nvSpPr>
        <p:spPr>
          <a:xfrm>
            <a:off x="3764428" y="2343573"/>
            <a:ext cx="5084323" cy="164059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Морський ліцей я закінчила з золотою медаллю та з великим багажем знань.</a:t>
            </a:r>
          </a:p>
          <a:p>
            <a:pPr algn="ctr"/>
            <a:r>
              <a:rPr lang="uk-UA" dirty="0"/>
              <a:t>Я люблю свою школу та клас </a:t>
            </a:r>
            <a:r>
              <a:rPr lang="en-US" dirty="0"/>
              <a:t>more than to the moon and back</a:t>
            </a:r>
            <a:r>
              <a:rPr lang="uk-UA" dirty="0"/>
              <a:t>…</a:t>
            </a:r>
          </a:p>
          <a:p>
            <a:pPr algn="ctr"/>
            <a:r>
              <a:rPr lang="uk-UA" dirty="0"/>
              <a:t> 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33573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Мультимедиа в Интернете 1" title="чувствуй">
            <a:hlinkClick r:id="" action="ppaction://media"/>
            <a:extLst>
              <a:ext uri="{FF2B5EF4-FFF2-40B4-BE49-F238E27FC236}">
                <a16:creationId xmlns:a16="http://schemas.microsoft.com/office/drawing/2014/main" id="{E0E8875A-9D52-40D6-9AC2-6504AE94AD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9437" y="657808"/>
            <a:ext cx="9853126" cy="554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90D71-58F9-488E-9592-EE0D5F7FB666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1</a:t>
            </a:r>
            <a:r>
              <a:rPr lang="en-US" sz="2400"/>
              <a:t>1</a:t>
            </a:r>
            <a:endParaRPr lang="ru-UA" sz="2400" dirty="0"/>
          </a:p>
        </p:txBody>
      </p:sp>
    </p:spTree>
    <p:extLst>
      <p:ext uri="{BB962C8B-B14F-4D97-AF65-F5344CB8AC3E}">
        <p14:creationId xmlns:p14="http://schemas.microsoft.com/office/powerpoint/2010/main" val="2034339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ADAE1-35C2-41BE-9BC3-2F593172138D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2</a:t>
            </a:r>
            <a:endParaRPr lang="ru-UA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68776C-10BA-4519-A4A0-AC8C8C0409E1}"/>
              </a:ext>
            </a:extLst>
          </p:cNvPr>
          <p:cNvSpPr/>
          <p:nvPr/>
        </p:nvSpPr>
        <p:spPr>
          <a:xfrm>
            <a:off x="4907902" y="550506"/>
            <a:ext cx="6475444" cy="5854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rgbClr val="000000"/>
                </a:solidFill>
              </a:rPr>
              <a:t>Я навчалась у «Морському ліцеї – школі № 24». Перейшла до цієї школи я після четвертого класу. Так як, до цієї школи до п</a:t>
            </a:r>
            <a:r>
              <a:rPr lang="en-US" sz="2400" dirty="0">
                <a:solidFill>
                  <a:srgbClr val="000000"/>
                </a:solidFill>
              </a:rPr>
              <a:t>`</a:t>
            </a:r>
            <a:r>
              <a:rPr lang="uk-UA" sz="2400" dirty="0" err="1">
                <a:solidFill>
                  <a:srgbClr val="000000"/>
                </a:solidFill>
              </a:rPr>
              <a:t>ятого</a:t>
            </a:r>
            <a:r>
              <a:rPr lang="uk-UA" sz="2400" dirty="0">
                <a:solidFill>
                  <a:srgbClr val="000000"/>
                </a:solidFill>
              </a:rPr>
              <a:t> класу перейшло аж 22 учні, то для нас зробили окремий «г» клас. Ми швидко всі звикли один до одного, однак, як буває спочатку, ми не були одною великою сім</a:t>
            </a:r>
            <a:r>
              <a:rPr lang="en-US" sz="2400" dirty="0">
                <a:solidFill>
                  <a:srgbClr val="000000"/>
                </a:solidFill>
              </a:rPr>
              <a:t>`</a:t>
            </a:r>
            <a:r>
              <a:rPr lang="uk-UA" sz="2400" dirty="0" err="1">
                <a:solidFill>
                  <a:srgbClr val="000000"/>
                </a:solidFill>
              </a:rPr>
              <a:t>єю</a:t>
            </a:r>
            <a:r>
              <a:rPr lang="uk-UA" sz="2400" dirty="0">
                <a:solidFill>
                  <a:srgbClr val="000000"/>
                </a:solidFill>
              </a:rPr>
              <a:t>. Але з часом все змінилося…</a:t>
            </a:r>
            <a:endParaRPr lang="ru-UA" sz="2400" dirty="0">
              <a:solidFill>
                <a:srgbClr val="0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FE410-F76C-4FEA-9A2B-901778162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8" y="550507"/>
            <a:ext cx="3983578" cy="58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2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76256C-B7D4-4545-B694-BB6CDCD04B77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3</a:t>
            </a:r>
            <a:endParaRPr lang="ru-UA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CDE3B4F-A2E8-4065-8A27-D4DE760A0D3A}"/>
              </a:ext>
            </a:extLst>
          </p:cNvPr>
          <p:cNvSpPr/>
          <p:nvPr/>
        </p:nvSpPr>
        <p:spPr>
          <a:xfrm>
            <a:off x="802433" y="587827"/>
            <a:ext cx="4966069" cy="572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>
                <a:solidFill>
                  <a:srgbClr val="000000"/>
                </a:solidFill>
              </a:rPr>
              <a:t>Після сьомого класу у нас в школі можливо продовжувати навчання в загальноосвітній школі або складати іспит і навчатися чотири курси у морському ліцеї (8-11 клас). Ми всім класом вирішили вступити до ліцею, я успішно склала іспит з математики і української мови. Вступивши до ліцею, ми почали носити строгу форму ліцею, вивчати морські дисципліни (історію мореплавання, обладнання судна, ОБЖ на морі, навігацію, військово-морську підготовку, морську астрономію, морську географію та англійську для моряків).</a:t>
            </a:r>
            <a:endParaRPr lang="ru-UA" sz="2400" dirty="0">
              <a:solidFill>
                <a:srgbClr val="0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9EA9B1-28F2-44C9-A89D-6C3C0BC3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4525" y="-705750"/>
            <a:ext cx="2826435" cy="50247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6E61AE-062B-4D66-BBB6-ADEA4E55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69" y="3450538"/>
            <a:ext cx="4400145" cy="31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1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871A0-FFC2-4EAB-924A-C3E4D1AE7EB4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4</a:t>
            </a:r>
            <a:endParaRPr lang="ru-UA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1E0B65-E664-4E7A-BC10-E615C7F914EB}"/>
              </a:ext>
            </a:extLst>
          </p:cNvPr>
          <p:cNvSpPr/>
          <p:nvPr/>
        </p:nvSpPr>
        <p:spPr>
          <a:xfrm>
            <a:off x="391886" y="569167"/>
            <a:ext cx="5704114" cy="1464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 dirty="0">
              <a:solidFill>
                <a:srgbClr val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8A4E51-BCDA-4A5C-A01C-BAA01E430F7C}"/>
              </a:ext>
            </a:extLst>
          </p:cNvPr>
          <p:cNvSpPr/>
          <p:nvPr/>
        </p:nvSpPr>
        <p:spPr>
          <a:xfrm>
            <a:off x="856034" y="648537"/>
            <a:ext cx="6468894" cy="2454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uk-UA" sz="2400" dirty="0">
                <a:solidFill>
                  <a:schemeClr val="tx1"/>
                </a:solidFill>
              </a:rPr>
              <a:t>Наш клас завжди приймав активну участь у житті навчально-виховного комплексу «Морський ліцей – загальноосвітня школа № 24», ми приймали участь у різноманітних </a:t>
            </a:r>
            <a:r>
              <a:rPr lang="uk-UA" sz="2400" dirty="0" err="1">
                <a:solidFill>
                  <a:schemeClr val="tx1"/>
                </a:solidFill>
              </a:rPr>
              <a:t>конккрсах</a:t>
            </a:r>
            <a:r>
              <a:rPr lang="uk-UA" sz="2400" dirty="0">
                <a:solidFill>
                  <a:schemeClr val="tx1"/>
                </a:solidFill>
              </a:rPr>
              <a:t>, один з перших був «Молодь обирає </a:t>
            </a:r>
            <a:r>
              <a:rPr lang="uk-UA" sz="2400" dirty="0" err="1">
                <a:solidFill>
                  <a:schemeClr val="tx1"/>
                </a:solidFill>
              </a:rPr>
              <a:t>здоров</a:t>
            </a:r>
            <a:r>
              <a:rPr lang="en-US" sz="2400" dirty="0">
                <a:solidFill>
                  <a:schemeClr val="tx1"/>
                </a:solidFill>
              </a:rPr>
              <a:t>`</a:t>
            </a:r>
            <a:r>
              <a:rPr lang="uk-UA" sz="2400" dirty="0">
                <a:solidFill>
                  <a:schemeClr val="tx1"/>
                </a:solidFill>
              </a:rPr>
              <a:t>я</a:t>
            </a:r>
            <a:r>
              <a:rPr lang="ru-RU" sz="2400" dirty="0">
                <a:solidFill>
                  <a:schemeClr val="tx1"/>
                </a:solidFill>
              </a:rPr>
              <a:t>»</a:t>
            </a:r>
            <a:endParaRPr lang="ru-UA" sz="2400" dirty="0">
              <a:solidFill>
                <a:schemeClr val="tx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39D5FE-9F79-4B10-BDB5-E39A28B24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63" y="648537"/>
            <a:ext cx="3707223" cy="50939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6D7BD84-5D42-4E58-89D9-7516CC497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3183556"/>
            <a:ext cx="3782802" cy="2760044"/>
          </a:xfrm>
          <a:prstGeom prst="rect">
            <a:avLst/>
          </a:prstGeom>
        </p:spPr>
      </p:pic>
      <p:sp>
        <p:nvSpPr>
          <p:cNvPr id="21" name="Сердце 20">
            <a:extLst>
              <a:ext uri="{FF2B5EF4-FFF2-40B4-BE49-F238E27FC236}">
                <a16:creationId xmlns:a16="http://schemas.microsoft.com/office/drawing/2014/main" id="{11FE52D6-ED53-4263-BB11-957E0A835919}"/>
              </a:ext>
            </a:extLst>
          </p:cNvPr>
          <p:cNvSpPr/>
          <p:nvPr/>
        </p:nvSpPr>
        <p:spPr>
          <a:xfrm>
            <a:off x="5102984" y="3429000"/>
            <a:ext cx="1800411" cy="1663431"/>
          </a:xfrm>
          <a:prstGeom prst="heart">
            <a:avLst/>
          </a:prstGeom>
          <a:solidFill>
            <a:srgbClr val="973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rgbClr val="D6004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FC572-2896-4E86-8D51-5D3311F6FD89}"/>
              </a:ext>
            </a:extLst>
          </p:cNvPr>
          <p:cNvSpPr txBox="1"/>
          <p:nvPr/>
        </p:nvSpPr>
        <p:spPr>
          <a:xfrm>
            <a:off x="5383630" y="4039970"/>
            <a:ext cx="1196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100" i="1" dirty="0">
                <a:solidFill>
                  <a:schemeClr val="bg1"/>
                </a:solidFill>
              </a:rPr>
              <a:t>Ми обираємо </a:t>
            </a:r>
            <a:r>
              <a:rPr lang="uk-UA" sz="1100" i="1" dirty="0" err="1">
                <a:solidFill>
                  <a:schemeClr val="bg1"/>
                </a:solidFill>
              </a:rPr>
              <a:t>здоров</a:t>
            </a:r>
            <a:r>
              <a:rPr lang="en-US" sz="1100" i="1" dirty="0">
                <a:solidFill>
                  <a:schemeClr val="bg1"/>
                </a:solidFill>
              </a:rPr>
              <a:t>`</a:t>
            </a:r>
            <a:r>
              <a:rPr lang="uk-UA" sz="1100" i="1" dirty="0">
                <a:solidFill>
                  <a:schemeClr val="bg1"/>
                </a:solidFill>
              </a:rPr>
              <a:t>я!</a:t>
            </a:r>
            <a:endParaRPr lang="ru-UA" sz="11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41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334BEB-88D7-406A-834F-B828B94CE8EF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5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CAC50D-9808-4801-A8AE-AC1B395A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44" y="535271"/>
            <a:ext cx="5176497" cy="4398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2C958B-3BEF-431B-980F-AC90EB5F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4" y="535271"/>
            <a:ext cx="3299150" cy="4398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1E2819-0BAC-4467-8293-F8160069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41" y="535270"/>
            <a:ext cx="2736978" cy="439886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C0A510-FE9A-47BA-818F-6C86FFD6FB4E}"/>
              </a:ext>
            </a:extLst>
          </p:cNvPr>
          <p:cNvSpPr/>
          <p:nvPr/>
        </p:nvSpPr>
        <p:spPr>
          <a:xfrm>
            <a:off x="2752531" y="5329219"/>
            <a:ext cx="6251510" cy="993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Приймали активну участь у різноманітних заходах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696016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9D213-A4F2-4494-9BE4-828FE3771FAC}"/>
              </a:ext>
            </a:extLst>
          </p:cNvPr>
          <p:cNvSpPr txBox="1"/>
          <p:nvPr/>
        </p:nvSpPr>
        <p:spPr>
          <a:xfrm>
            <a:off x="11405608" y="6069362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6</a:t>
            </a:r>
            <a:endParaRPr lang="ru-UA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91D83C-88A9-49FE-A47F-D781C269560D}"/>
              </a:ext>
            </a:extLst>
          </p:cNvPr>
          <p:cNvSpPr/>
          <p:nvPr/>
        </p:nvSpPr>
        <p:spPr>
          <a:xfrm>
            <a:off x="3965508" y="578499"/>
            <a:ext cx="3934409" cy="1651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2400" dirty="0">
              <a:solidFill>
                <a:srgbClr val="00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FF3F44-D9FE-4A11-8055-0C65574E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70" y="2575066"/>
            <a:ext cx="3962377" cy="33685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A64DB7-DA6E-4CFC-924A-DF4D4B091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93" y="452734"/>
            <a:ext cx="3287972" cy="5490865"/>
          </a:xfrm>
          <a:prstGeom prst="rect">
            <a:avLst/>
          </a:prstGeom>
        </p:spPr>
      </p:pic>
      <p:sp>
        <p:nvSpPr>
          <p:cNvPr id="10" name="Прямоугольник: скругленные противолежащие углы 9">
            <a:extLst>
              <a:ext uri="{FF2B5EF4-FFF2-40B4-BE49-F238E27FC236}">
                <a16:creationId xmlns:a16="http://schemas.microsoft.com/office/drawing/2014/main" id="{F2E68805-8FAD-406E-9A11-F4432F29FA57}"/>
              </a:ext>
            </a:extLst>
          </p:cNvPr>
          <p:cNvSpPr/>
          <p:nvPr/>
        </p:nvSpPr>
        <p:spPr>
          <a:xfrm>
            <a:off x="4015270" y="578499"/>
            <a:ext cx="3834884" cy="1651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Ми </a:t>
            </a:r>
            <a:r>
              <a:rPr lang="uk-UA" dirty="0">
                <a:solidFill>
                  <a:srgbClr val="000000"/>
                </a:solidFill>
              </a:rPr>
              <a:t>були дуже дружним класом, школа для нас дійсно була другим домом. Ми разом проводили час і поза межами ліцею</a:t>
            </a:r>
            <a:endParaRPr lang="ru-UA" dirty="0">
              <a:solidFill>
                <a:srgbClr val="000000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D65AD7-93EC-4CFF-B233-581E5658F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5" y="340585"/>
            <a:ext cx="3150367" cy="229046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D4D205-A4AF-42FA-B9B8-9E78208FE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5" y="3186604"/>
            <a:ext cx="3150367" cy="288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0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E4FE4-FD3F-43DA-A42B-E094A7F37D3B}"/>
              </a:ext>
            </a:extLst>
          </p:cNvPr>
          <p:cNvSpPr txBox="1"/>
          <p:nvPr/>
        </p:nvSpPr>
        <p:spPr>
          <a:xfrm>
            <a:off x="11340938" y="6205504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7</a:t>
            </a:r>
            <a:endParaRPr lang="ru-UA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5257C7-53EC-4DE8-8C86-506C3E77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69" y="421663"/>
            <a:ext cx="3550183" cy="35501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C53BB6-123D-4152-8165-51C8331D9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69" y="3691646"/>
            <a:ext cx="3542048" cy="24270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20217C-D55E-474C-974C-195B9CF1F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8" y="359924"/>
            <a:ext cx="3270686" cy="425098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E53C3F-0044-4A22-B099-040D421FA3A1}"/>
              </a:ext>
            </a:extLst>
          </p:cNvPr>
          <p:cNvSpPr/>
          <p:nvPr/>
        </p:nvSpPr>
        <p:spPr>
          <a:xfrm>
            <a:off x="4298878" y="415309"/>
            <a:ext cx="3270686" cy="5868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Кожного року у нас декілька раз проходив парад морських класів. Кожен командири екіпаж мав доповісти рапорт. Протягом усіх чотири курсів навчання у ліцеї я була командиром нашого екіпажу «</a:t>
            </a:r>
            <a:r>
              <a:rPr lang="uk-UA" sz="2400" dirty="0" err="1"/>
              <a:t>Коравела</a:t>
            </a:r>
            <a:r>
              <a:rPr lang="uk-UA" sz="2400" dirty="0"/>
              <a:t>»</a:t>
            </a:r>
            <a:endParaRPr lang="ru-UA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0A96E2-100B-4329-9402-816C7BF80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8" y="4426814"/>
            <a:ext cx="3270686" cy="18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6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3B3A6-D054-47A8-8464-AE5B5C995A0A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8</a:t>
            </a:r>
            <a:endParaRPr lang="ru-UA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041C09-2F47-4852-A7D7-6023ADE7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4" y="410546"/>
            <a:ext cx="4263312" cy="30184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2AADBB-E483-40F5-ACCF-B039736CBA59}"/>
              </a:ext>
            </a:extLst>
          </p:cNvPr>
          <p:cNvSpPr/>
          <p:nvPr/>
        </p:nvSpPr>
        <p:spPr>
          <a:xfrm>
            <a:off x="553227" y="3559627"/>
            <a:ext cx="4856586" cy="3018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200" dirty="0">
                <a:solidFill>
                  <a:schemeClr val="tx1"/>
                </a:solidFill>
              </a:rPr>
              <a:t>Кожного року у нас проводиться у ліцеї конкурс знаменних груп. Наш клас протягом чотирьох років займав почесне перше місце, тому ми не тільки проводили свято Першого дзвоника, а також виносили прапор та </a:t>
            </a:r>
            <a:r>
              <a:rPr lang="uk-UA" sz="2200" dirty="0" err="1">
                <a:solidFill>
                  <a:schemeClr val="tx1"/>
                </a:solidFill>
              </a:rPr>
              <a:t>імблему</a:t>
            </a:r>
            <a:r>
              <a:rPr lang="uk-UA" sz="2200" dirty="0">
                <a:solidFill>
                  <a:schemeClr val="tx1"/>
                </a:solidFill>
              </a:rPr>
              <a:t> нашого улюбленого морського ліцею.</a:t>
            </a:r>
            <a:endParaRPr lang="ru-UA" sz="2200" dirty="0">
              <a:solidFill>
                <a:schemeClr val="tx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3D8765C-07D3-45C9-9DCE-E66F5B27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13" y="4040153"/>
            <a:ext cx="3923135" cy="25379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EF8070-059C-4FA3-BD3F-5D51E776E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80" y="1820637"/>
            <a:ext cx="4301410" cy="322605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1AFEF36-6E1D-4735-8725-297A746A68B9}"/>
              </a:ext>
            </a:extLst>
          </p:cNvPr>
          <p:cNvSpPr/>
          <p:nvPr/>
        </p:nvSpPr>
        <p:spPr>
          <a:xfrm>
            <a:off x="5409813" y="463033"/>
            <a:ext cx="6374750" cy="1352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До нашої школи прилітав режисер з Америки з прем</a:t>
            </a:r>
            <a:r>
              <a:rPr lang="en-US" dirty="0">
                <a:solidFill>
                  <a:schemeClr val="tx1"/>
                </a:solidFill>
              </a:rPr>
              <a:t>`</a:t>
            </a:r>
            <a:r>
              <a:rPr lang="uk-UA" dirty="0" err="1">
                <a:solidFill>
                  <a:schemeClr val="tx1"/>
                </a:solidFill>
              </a:rPr>
              <a:t>єрою</a:t>
            </a:r>
            <a:r>
              <a:rPr lang="uk-UA" dirty="0">
                <a:solidFill>
                  <a:schemeClr val="tx1"/>
                </a:solidFill>
              </a:rPr>
              <a:t> свого неймовірного фільму. Емоції, які ми отримали неможливо передати словами. Подивившись фільм ми обговорювали його, це був неймовірний досвід і шанс, який нам подарував ліцей.</a:t>
            </a:r>
            <a:endParaRPr lang="ru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09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191604-7D7A-49F4-AF09-B828F3D54CAF}"/>
              </a:ext>
            </a:extLst>
          </p:cNvPr>
          <p:cNvSpPr txBox="1"/>
          <p:nvPr/>
        </p:nvSpPr>
        <p:spPr>
          <a:xfrm>
            <a:off x="11383347" y="5943600"/>
            <a:ext cx="522514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9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7EF5C7-652A-4469-A770-3E9D095F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7" y="609759"/>
            <a:ext cx="4173505" cy="55646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8EE962-DA93-4A04-BC89-860674198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45" y="609759"/>
            <a:ext cx="2988516" cy="36126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BB3B56-A6B0-4FB9-B00B-C6971CA9E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502" y="708069"/>
            <a:ext cx="3191069" cy="3514372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75DE1D35-F860-4209-A58F-086A1B361D51}"/>
              </a:ext>
            </a:extLst>
          </p:cNvPr>
          <p:cNvSpPr/>
          <p:nvPr/>
        </p:nvSpPr>
        <p:spPr>
          <a:xfrm>
            <a:off x="5617029" y="4516016"/>
            <a:ext cx="5766318" cy="142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200" dirty="0"/>
              <a:t>Наші </a:t>
            </a:r>
            <a:r>
              <a:rPr lang="uk-UA" sz="2200" dirty="0" err="1"/>
              <a:t>уроки</a:t>
            </a:r>
            <a:r>
              <a:rPr lang="uk-UA" sz="2200" dirty="0"/>
              <a:t> завжди проходили дуже цікаво  (на фото моменти з предмету «захист вітчизни») </a:t>
            </a:r>
            <a:endParaRPr lang="ru-UA" sz="2200" dirty="0"/>
          </a:p>
        </p:txBody>
      </p:sp>
    </p:spTree>
    <p:extLst>
      <p:ext uri="{BB962C8B-B14F-4D97-AF65-F5344CB8AC3E}">
        <p14:creationId xmlns:p14="http://schemas.microsoft.com/office/powerpoint/2010/main" val="1929458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414</Words>
  <Application>Microsoft Office PowerPoint</Application>
  <PresentationFormat>Широкоэкранный</PresentationFormat>
  <Paragraphs>29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Моя школа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dc:creator>User</dc:creator>
  <cp:lastModifiedBy>Голінко Анастасія Володимирівна</cp:lastModifiedBy>
  <cp:revision>27</cp:revision>
  <dcterms:created xsi:type="dcterms:W3CDTF">2020-12-06T09:51:49Z</dcterms:created>
  <dcterms:modified xsi:type="dcterms:W3CDTF">2020-12-07T14:07:01Z</dcterms:modified>
</cp:coreProperties>
</file>